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6858000" cy="9144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12"/>
    <p:restoredTop sz="94727"/>
  </p:normalViewPr>
  <p:slideViewPr>
    <p:cSldViewPr>
      <p:cViewPr>
        <p:scale>
          <a:sx n="112" d="100"/>
          <a:sy n="112" d="100"/>
        </p:scale>
        <p:origin x="2472" y="-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 サブタイトルの書式設定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8" name="フッター プレースホル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ED720-0104-4369-84BC-D37694168613}" type="datetimeFigureOut">
              <a:rPr kumimoji="1" lang="ja-JP" altLang="en-US" smtClean="0"/>
              <a:t>2018/11/3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620688" y="3203848"/>
            <a:ext cx="535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This </a:t>
            </a:r>
            <a:r>
              <a:rPr kumimoji="1" lang="en-US" altLang="ja-JP" dirty="0" err="1"/>
              <a:t>ppt</a:t>
            </a:r>
            <a:r>
              <a:rPr kumimoji="1" lang="en-US" altLang="ja-JP"/>
              <a:t> is </a:t>
            </a:r>
            <a:r>
              <a:rPr kumimoji="1" lang="en-US" altLang="ja-JP" dirty="0"/>
              <a:t>for summarizing all photography knowledge.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50765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2.img-dpreview.com/files/p/E~TS590x0~articles/3871263180/Graph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1115616"/>
            <a:ext cx="5619750" cy="489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テキスト ボックス 1"/>
          <p:cNvSpPr txBox="1"/>
          <p:nvPr/>
        </p:nvSpPr>
        <p:spPr>
          <a:xfrm>
            <a:off x="0" y="251520"/>
            <a:ext cx="51327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A perfect picture to illustrate the difference between</a:t>
            </a:r>
          </a:p>
          <a:p>
            <a:r>
              <a:rPr kumimoji="1" lang="en-US" altLang="ja-JP" b="1" dirty="0">
                <a:solidFill>
                  <a:srgbClr val="FF0000"/>
                </a:solidFill>
              </a:rPr>
              <a:t>mirrorless DSLR (</a:t>
            </a:r>
            <a:r>
              <a:rPr kumimoji="1" lang="zh-CN" altLang="en-US" b="1" dirty="0">
                <a:solidFill>
                  <a:srgbClr val="FF0000"/>
                </a:solidFill>
              </a:rPr>
              <a:t>微单</a:t>
            </a:r>
            <a:r>
              <a:rPr kumimoji="1" lang="en-US" altLang="ja-JP" b="1" dirty="0">
                <a:solidFill>
                  <a:srgbClr val="FF0000"/>
                </a:solidFill>
              </a:rPr>
              <a:t>)</a:t>
            </a:r>
            <a:r>
              <a:rPr kumimoji="1" lang="en-US" altLang="ja-JP" dirty="0">
                <a:solidFill>
                  <a:srgbClr val="FF0000"/>
                </a:solidFill>
              </a:rPr>
              <a:t> </a:t>
            </a:r>
            <a:r>
              <a:rPr kumimoji="1" lang="en-US" altLang="ja-JP" dirty="0"/>
              <a:t>and normal </a:t>
            </a:r>
            <a:r>
              <a:rPr kumimoji="1" lang="en-US" altLang="ja-JP" b="1" dirty="0">
                <a:solidFill>
                  <a:srgbClr val="FF0000"/>
                </a:solidFill>
              </a:rPr>
              <a:t>DSLR (</a:t>
            </a:r>
            <a:r>
              <a:rPr kumimoji="1" lang="zh-CN" altLang="en-US" b="1" dirty="0">
                <a:solidFill>
                  <a:srgbClr val="FF0000"/>
                </a:solidFill>
              </a:rPr>
              <a:t>单反</a:t>
            </a:r>
            <a:r>
              <a:rPr kumimoji="1" lang="en-US" altLang="ja-JP" b="1" dirty="0">
                <a:solidFill>
                  <a:srgbClr val="FF0000"/>
                </a:solidFill>
              </a:rPr>
              <a:t>)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0" y="6588224"/>
            <a:ext cx="39330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Post-Process Skills: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High Dynamic Range (</a:t>
            </a:r>
            <a:r>
              <a:rPr lang="en-US" altLang="ja-JP" b="1" dirty="0">
                <a:solidFill>
                  <a:srgbClr val="FF0000"/>
                </a:solidFill>
              </a:rPr>
              <a:t>HDR</a:t>
            </a:r>
            <a:r>
              <a:rPr lang="en-US" altLang="ja-JP" dirty="0"/>
              <a:t>): The HDR technique involves taking multiple shots of the scene with different exposures (photographers call this “</a:t>
            </a:r>
            <a:r>
              <a:rPr lang="en-US" altLang="ja-JP" b="1" dirty="0">
                <a:solidFill>
                  <a:srgbClr val="FF0000"/>
                </a:solidFill>
              </a:rPr>
              <a:t>bracketing</a:t>
            </a:r>
            <a:r>
              <a:rPr lang="en-US" altLang="ja-JP" dirty="0"/>
              <a:t>”). </a:t>
            </a:r>
            <a:r>
              <a:rPr lang="zh-CN" altLang="en-US" dirty="0"/>
              <a:t>拍几张不同</a:t>
            </a:r>
            <a:r>
              <a:rPr lang="en-US" altLang="zh-CN" dirty="0"/>
              <a:t>Exposure</a:t>
            </a:r>
            <a:r>
              <a:rPr lang="zh-CN" altLang="en-US" dirty="0"/>
              <a:t>的照片，然后</a:t>
            </a:r>
            <a:r>
              <a:rPr lang="en-US" altLang="zh-CN" dirty="0"/>
              <a:t>merge </a:t>
            </a:r>
            <a:r>
              <a:rPr lang="zh-CN" altLang="en-US" dirty="0"/>
              <a:t>（咋</a:t>
            </a:r>
            <a:r>
              <a:rPr lang="en-US" altLang="zh-CN" dirty="0"/>
              <a:t>Merge</a:t>
            </a:r>
            <a:r>
              <a:rPr lang="zh-CN" altLang="en-US" dirty="0"/>
              <a:t>？）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可以用</a:t>
            </a:r>
            <a:r>
              <a:rPr lang="en-US" altLang="zh-CN" dirty="0"/>
              <a:t>lightroom</a:t>
            </a:r>
            <a:r>
              <a:rPr lang="zh-CN" altLang="en-US" dirty="0"/>
              <a:t>来结合两张照片</a:t>
            </a:r>
            <a:endParaRPr lang="en-US" altLang="zh-CN" dirty="0"/>
          </a:p>
        </p:txBody>
      </p:sp>
      <p:pic>
        <p:nvPicPr>
          <p:cNvPr id="4" name="Picture 2" descr="HD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4002" y="6620192"/>
            <a:ext cx="2857500" cy="122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SLR Cross Sec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1502" y="1331640"/>
            <a:ext cx="7620000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テキスト ボックス 5"/>
          <p:cNvSpPr txBox="1"/>
          <p:nvPr/>
        </p:nvSpPr>
        <p:spPr>
          <a:xfrm>
            <a:off x="6858000" y="897851"/>
            <a:ext cx="174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How DSLR works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94BB0C-D3E8-4816-9A46-05CB8DAD4507}"/>
              </a:ext>
            </a:extLst>
          </p:cNvPr>
          <p:cNvSpPr/>
          <p:nvPr/>
        </p:nvSpPr>
        <p:spPr>
          <a:xfrm>
            <a:off x="4365104" y="8045878"/>
            <a:ext cx="3429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b="1" dirty="0">
                <a:solidFill>
                  <a:srgbClr val="FF0000"/>
                </a:solidFill>
              </a:rPr>
              <a:t>HDR</a:t>
            </a:r>
            <a:r>
              <a:rPr lang="zh-CN" altLang="en-US" dirty="0"/>
              <a:t> </a:t>
            </a:r>
            <a:r>
              <a:rPr lang="en-US" altLang="zh-CN" dirty="0"/>
              <a:t> (High dynamic range)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Camera</a:t>
            </a:r>
            <a:r>
              <a:rPr lang="zh-CN" altLang="en-US" dirty="0"/>
              <a:t> </a:t>
            </a:r>
            <a:r>
              <a:rPr lang="en-US" altLang="zh-CN" dirty="0"/>
              <a:t>sensor</a:t>
            </a:r>
            <a:r>
              <a:rPr lang="ja-JP" altLang="en-US" dirty="0"/>
              <a:t>的性能</a:t>
            </a:r>
            <a:r>
              <a:rPr lang="zh-CN" altLang="en-US" dirty="0"/>
              <a:t>，</a:t>
            </a:r>
            <a:r>
              <a:rPr lang="ja-JP" altLang="en-US" dirty="0"/>
              <a:t>能否很好的</a:t>
            </a:r>
            <a:r>
              <a:rPr lang="en-US" altLang="ja-JP" dirty="0"/>
              <a:t>capture</a:t>
            </a:r>
            <a:r>
              <a:rPr lang="zh-CN" altLang="en-US" dirty="0"/>
              <a:t> </a:t>
            </a:r>
            <a:r>
              <a:rPr lang="en-US" altLang="zh-CN" dirty="0"/>
              <a:t>color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low</a:t>
            </a:r>
            <a:r>
              <a:rPr lang="zh-CN" altLang="en-US" dirty="0"/>
              <a:t> </a:t>
            </a:r>
            <a:r>
              <a:rPr lang="en-US" altLang="zh-CN" dirty="0"/>
              <a:t>light</a:t>
            </a:r>
            <a:r>
              <a:rPr lang="zh-CN" altLang="en-US" dirty="0"/>
              <a:t> </a:t>
            </a:r>
            <a:r>
              <a:rPr lang="en-US" altLang="zh-CN" dirty="0"/>
              <a:t>environment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01786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EB9455-F849-E244-AAFB-6AC0CD3D7143}"/>
              </a:ext>
            </a:extLst>
          </p:cNvPr>
          <p:cNvSpPr txBox="1"/>
          <p:nvPr/>
        </p:nvSpPr>
        <p:spPr>
          <a:xfrm>
            <a:off x="0" y="0"/>
            <a:ext cx="774442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Aperture vs. depth of field(</a:t>
            </a:r>
            <a:r>
              <a:rPr lang="ja-JP" altLang="en-US"/>
              <a:t>景深效果</a:t>
            </a:r>
            <a:r>
              <a:rPr lang="en-US" dirty="0"/>
              <a:t>):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F/#, #</a:t>
            </a:r>
            <a:r>
              <a:rPr lang="ja-JP" altLang="en-US"/>
              <a:t>越大</a:t>
            </a:r>
            <a:r>
              <a:rPr lang="en-US" altLang="ja-JP" dirty="0"/>
              <a:t>aperture</a:t>
            </a:r>
            <a:r>
              <a:rPr lang="ja-JP" altLang="en-US"/>
              <a:t>越小</a:t>
            </a:r>
            <a:r>
              <a:rPr lang="zh-CN" altLang="en-US" dirty="0"/>
              <a:t>，</a:t>
            </a:r>
            <a:r>
              <a:rPr lang="ja-JP" altLang="en-US"/>
              <a:t>拍出来的照片越暗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#</a:t>
            </a:r>
            <a:r>
              <a:rPr lang="ja-JP" altLang="en-US"/>
              <a:t>越大</a:t>
            </a:r>
            <a:r>
              <a:rPr lang="zh-CN" altLang="en-US" dirty="0"/>
              <a:t>，</a:t>
            </a:r>
            <a:r>
              <a:rPr lang="ja-JP" altLang="en-US"/>
              <a:t>拍出来的照片中所有东西就越清晰</a:t>
            </a:r>
            <a:r>
              <a:rPr lang="zh-CN" altLang="en-US" dirty="0"/>
              <a:t>，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#</a:t>
            </a:r>
            <a:r>
              <a:rPr lang="ja-JP" altLang="en-US"/>
              <a:t>越小</a:t>
            </a:r>
            <a:r>
              <a:rPr lang="zh-CN" altLang="en-US" dirty="0"/>
              <a:t>，</a:t>
            </a:r>
            <a:r>
              <a:rPr lang="ja-JP" altLang="en-US"/>
              <a:t>拍出来的照片中就只有一部分清晰</a:t>
            </a:r>
            <a:r>
              <a:rPr lang="zh-CN" altLang="en-US" dirty="0"/>
              <a:t>，</a:t>
            </a:r>
            <a:r>
              <a:rPr lang="ja-JP" altLang="en-US"/>
              <a:t>其他部分模糊</a:t>
            </a:r>
            <a:r>
              <a:rPr lang="zh-CN" altLang="en-US" dirty="0"/>
              <a:t>，</a:t>
            </a:r>
            <a:r>
              <a:rPr lang="ja-JP" altLang="en-US"/>
              <a:t>景深效果大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/>
              <a:t>一般</a:t>
            </a:r>
            <a:r>
              <a:rPr lang="en-US" altLang="ja-JP" dirty="0"/>
              <a:t>Nikon</a:t>
            </a:r>
            <a:r>
              <a:rPr lang="ja-JP" altLang="en-US"/>
              <a:t>的</a:t>
            </a:r>
            <a:r>
              <a:rPr lang="en-US" altLang="ja-JP" dirty="0"/>
              <a:t>portrait</a:t>
            </a:r>
            <a:r>
              <a:rPr lang="zh-CN" altLang="en-US" dirty="0"/>
              <a:t> </a:t>
            </a:r>
            <a:r>
              <a:rPr lang="en-US" altLang="zh-CN" dirty="0"/>
              <a:t>lens</a:t>
            </a:r>
            <a:r>
              <a:rPr lang="ja-JP" altLang="en-US"/>
              <a:t>的</a:t>
            </a:r>
            <a:r>
              <a:rPr lang="en-US" altLang="ja-JP" dirty="0"/>
              <a:t>F</a:t>
            </a:r>
            <a:r>
              <a:rPr lang="en-US" altLang="zh-CN" dirty="0"/>
              <a:t>/#</a:t>
            </a:r>
            <a:r>
              <a:rPr lang="ja-JP" altLang="en-US"/>
              <a:t>是</a:t>
            </a:r>
            <a:r>
              <a:rPr lang="en-US" altLang="zh-CN" dirty="0"/>
              <a:t>1.4</a:t>
            </a:r>
            <a:r>
              <a:rPr lang="ja-JP" altLang="en-US"/>
              <a:t>或</a:t>
            </a:r>
            <a:r>
              <a:rPr lang="en-US" altLang="zh-CN" dirty="0"/>
              <a:t>1.8</a:t>
            </a:r>
            <a:r>
              <a:rPr lang="zh-CN" altLang="en-US" dirty="0"/>
              <a:t>，</a:t>
            </a:r>
            <a:r>
              <a:rPr lang="ja-JP" altLang="en-US"/>
              <a:t>拍出来的景深效果大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/>
              <a:t>具体效果见下图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BFF6C8-E192-4C42-B51F-EBD444421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704"/>
            <a:ext cx="6858000" cy="2944906"/>
          </a:xfrm>
          <a:prstGeom prst="rect">
            <a:avLst/>
          </a:prstGeom>
        </p:spPr>
      </p:pic>
      <p:sp>
        <p:nvSpPr>
          <p:cNvPr id="5" name="テキスト ボックス 1">
            <a:extLst>
              <a:ext uri="{FF2B5EF4-FFF2-40B4-BE49-F238E27FC236}">
                <a16:creationId xmlns:a16="http://schemas.microsoft.com/office/drawing/2014/main" id="{462D6A57-2568-45DA-B857-7D4B0A430CEC}"/>
              </a:ext>
            </a:extLst>
          </p:cNvPr>
          <p:cNvSpPr txBox="1"/>
          <p:nvPr/>
        </p:nvSpPr>
        <p:spPr>
          <a:xfrm>
            <a:off x="0" y="6084168"/>
            <a:ext cx="6858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Lens</a:t>
            </a:r>
            <a:r>
              <a:rPr lang="zh-CN" altLang="en-US" dirty="0"/>
              <a:t>的各种参数怎么看：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AF-S</a:t>
            </a:r>
            <a:r>
              <a:rPr lang="en-US" altLang="zh-CN" dirty="0"/>
              <a:t>: auto focus single, </a:t>
            </a:r>
            <a:r>
              <a:rPr lang="zh-CN" altLang="en-US" dirty="0"/>
              <a:t>一般用来拍静止物体的</a:t>
            </a:r>
            <a:r>
              <a:rPr lang="en-US" altLang="zh-CN" dirty="0"/>
              <a:t>lens(e.g., </a:t>
            </a:r>
            <a:r>
              <a:rPr lang="zh-CN" altLang="en-US" dirty="0"/>
              <a:t>拍花，人的</a:t>
            </a:r>
            <a:r>
              <a:rPr lang="en-US" altLang="zh-CN" dirty="0"/>
              <a:t>portrait lens)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AF-C</a:t>
            </a:r>
            <a:r>
              <a:rPr lang="en-US" altLang="zh-CN" dirty="0"/>
              <a:t>: auto focus continuous, </a:t>
            </a:r>
            <a:r>
              <a:rPr lang="zh-CN" altLang="en-US" dirty="0"/>
              <a:t>内部有</a:t>
            </a:r>
            <a:r>
              <a:rPr lang="en-US" altLang="zh-CN" dirty="0"/>
              <a:t>servo</a:t>
            </a:r>
            <a:r>
              <a:rPr lang="zh-CN" altLang="en-US" dirty="0"/>
              <a:t>，可以连续多次自动对焦，用来拍摄移动物体</a:t>
            </a:r>
            <a:r>
              <a:rPr lang="en-US" altLang="zh-CN" dirty="0"/>
              <a:t>(</a:t>
            </a:r>
            <a:r>
              <a:rPr lang="zh-CN" altLang="en-US" dirty="0"/>
              <a:t>比如说跑来跑去的狗</a:t>
            </a:r>
            <a:r>
              <a:rPr lang="en-US" altLang="zh-C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FX</a:t>
            </a:r>
            <a:r>
              <a:rPr lang="en-US" altLang="zh-CN" dirty="0"/>
              <a:t>: full frame lens, </a:t>
            </a:r>
            <a:r>
              <a:rPr lang="zh-CN" altLang="en-US" dirty="0"/>
              <a:t>用来装在</a:t>
            </a:r>
            <a:r>
              <a:rPr lang="en-US" altLang="zh-CN" dirty="0"/>
              <a:t>sensor</a:t>
            </a:r>
            <a:r>
              <a:rPr lang="zh-CN" altLang="en-US" dirty="0"/>
              <a:t>是</a:t>
            </a:r>
            <a:r>
              <a:rPr lang="en-US" altLang="zh-CN" dirty="0"/>
              <a:t>36x24 mm</a:t>
            </a:r>
            <a:r>
              <a:rPr lang="zh-CN" altLang="en-US" dirty="0"/>
              <a:t>的相机上的</a:t>
            </a:r>
            <a:r>
              <a:rPr lang="en-US" altLang="zh-CN" dirty="0"/>
              <a:t>lens</a:t>
            </a:r>
            <a:endParaRPr lang="en-US" altLang="zh-CN" b="1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DX</a:t>
            </a:r>
            <a:r>
              <a:rPr lang="en-US" altLang="zh-CN" dirty="0"/>
              <a:t>:</a:t>
            </a:r>
            <a:r>
              <a:rPr lang="zh-CN" altLang="en-US" dirty="0"/>
              <a:t>用来装在</a:t>
            </a:r>
            <a:r>
              <a:rPr lang="en-US" altLang="zh-CN" dirty="0"/>
              <a:t>sensor</a:t>
            </a:r>
            <a:r>
              <a:rPr lang="zh-CN" altLang="en-US" dirty="0"/>
              <a:t>是</a:t>
            </a:r>
            <a:r>
              <a:rPr lang="en-US" altLang="zh-CN" dirty="0"/>
              <a:t>24x16 mm</a:t>
            </a:r>
            <a:r>
              <a:rPr lang="zh-CN" altLang="en-US" dirty="0"/>
              <a:t>的相机上的</a:t>
            </a:r>
            <a:r>
              <a:rPr lang="en-US" altLang="zh-CN" dirty="0"/>
              <a:t>lens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Prime</a:t>
            </a:r>
            <a:r>
              <a:rPr lang="en-US" altLang="zh-CN" dirty="0"/>
              <a:t> vs. </a:t>
            </a:r>
            <a:r>
              <a:rPr lang="en-US" altLang="zh-CN" b="1" dirty="0">
                <a:solidFill>
                  <a:srgbClr val="FF0000"/>
                </a:solidFill>
              </a:rPr>
              <a:t>zoom</a:t>
            </a:r>
            <a:r>
              <a:rPr lang="en-US" altLang="zh-CN" dirty="0"/>
              <a:t> lens: prime lens</a:t>
            </a:r>
            <a:r>
              <a:rPr lang="zh-CN" altLang="en-US" dirty="0"/>
              <a:t>是不能</a:t>
            </a:r>
            <a:r>
              <a:rPr lang="en-US" altLang="zh-CN" dirty="0"/>
              <a:t>zoom</a:t>
            </a:r>
            <a:r>
              <a:rPr lang="zh-CN" altLang="en-US" dirty="0"/>
              <a:t>的顶焦距</a:t>
            </a:r>
            <a:r>
              <a:rPr lang="en-US" altLang="zh-CN" dirty="0"/>
              <a:t>lens</a:t>
            </a:r>
            <a:r>
              <a:rPr lang="zh-CN" altLang="en-US" dirty="0"/>
              <a:t>，</a:t>
            </a:r>
            <a:r>
              <a:rPr lang="en-US" altLang="zh-CN" dirty="0"/>
              <a:t>zoom lens</a:t>
            </a:r>
            <a:r>
              <a:rPr lang="zh-CN" altLang="en-US" dirty="0"/>
              <a:t>不解释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32440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00AF6-2093-C746-A9F6-AEB370CC69D0}"/>
              </a:ext>
            </a:extLst>
          </p:cNvPr>
          <p:cNvSpPr txBox="1"/>
          <p:nvPr/>
        </p:nvSpPr>
        <p:spPr>
          <a:xfrm>
            <a:off x="0" y="20486"/>
            <a:ext cx="685800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Exposure meter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就是相机上那个从</a:t>
            </a:r>
            <a:r>
              <a:rPr lang="en-US" altLang="zh-CN" dirty="0"/>
              <a:t>-3</a:t>
            </a:r>
            <a:r>
              <a:rPr lang="ja-JP" altLang="en-US" dirty="0"/>
              <a:t>到</a:t>
            </a:r>
            <a:r>
              <a:rPr lang="en-US" altLang="zh-CN" dirty="0"/>
              <a:t>+3</a:t>
            </a:r>
            <a:r>
              <a:rPr lang="ja-JP" altLang="en-US" dirty="0"/>
              <a:t>的东西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ja-JP" altLang="en-US" dirty="0"/>
              <a:t>这个叫法是</a:t>
            </a:r>
            <a:r>
              <a:rPr lang="zh-CN" altLang="en-US" dirty="0"/>
              <a:t> </a:t>
            </a:r>
            <a:r>
              <a:rPr lang="en-US" altLang="zh-CN" dirty="0"/>
              <a:t>#</a:t>
            </a:r>
            <a:r>
              <a:rPr lang="zh-CN" altLang="en-US" dirty="0"/>
              <a:t> </a:t>
            </a:r>
            <a:r>
              <a:rPr lang="en-US" altLang="zh-CN" dirty="0"/>
              <a:t>stops, </a:t>
            </a:r>
            <a:r>
              <a:rPr lang="zh-CN" altLang="en-US" dirty="0"/>
              <a:t>见有图</a:t>
            </a:r>
            <a:r>
              <a:rPr lang="en-US" altLang="zh-CN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Stop</a:t>
            </a:r>
            <a:r>
              <a:rPr lang="zh-CN" altLang="en-US" dirty="0"/>
              <a:t>的含义</a:t>
            </a:r>
            <a:r>
              <a:rPr lang="en-US" altLang="zh-CN" dirty="0"/>
              <a:t>: </a:t>
            </a:r>
            <a:r>
              <a:rPr lang="en-US" altLang="zh-CN" b="1" dirty="0"/>
              <a:t>increase by 1 stop </a:t>
            </a:r>
            <a:r>
              <a:rPr lang="en-US" altLang="zh-CN" dirty="0"/>
              <a:t>= 2x the light into camera; </a:t>
            </a:r>
            <a:r>
              <a:rPr lang="en-US" altLang="zh-CN" b="1" dirty="0"/>
              <a:t>decrease by 1 stop </a:t>
            </a:r>
            <a:r>
              <a:rPr lang="en-US" altLang="zh-CN" dirty="0"/>
              <a:t>= ½ the light into camera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ja-JP" dirty="0"/>
              <a:t>E.g., F/2 to F/2.8 = decease 1 stop (-1 stop); shutter 1/30 to 1/15 = +1 stop; ISO 400 to 200 = -1 stop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我的</a:t>
            </a:r>
            <a:r>
              <a:rPr lang="en-US" altLang="ja-JP" dirty="0"/>
              <a:t>D</a:t>
            </a:r>
            <a:r>
              <a:rPr lang="en-US" altLang="zh-CN" dirty="0"/>
              <a:t>850</a:t>
            </a:r>
            <a:r>
              <a:rPr lang="ja-JP" altLang="en-US" dirty="0"/>
              <a:t>上有</a:t>
            </a:r>
            <a:r>
              <a:rPr lang="en-US" altLang="zh-CN" dirty="0"/>
              <a:t>2</a:t>
            </a:r>
            <a:r>
              <a:rPr lang="ja-JP" altLang="en-US" dirty="0"/>
              <a:t>个这种</a:t>
            </a:r>
            <a:r>
              <a:rPr lang="en-US" altLang="ja-JP" dirty="0"/>
              <a:t>meter</a:t>
            </a:r>
            <a:r>
              <a:rPr lang="zh-CN" altLang="en-US" dirty="0"/>
              <a:t>，</a:t>
            </a:r>
            <a:r>
              <a:rPr lang="ja-JP" altLang="en-US" dirty="0"/>
              <a:t>一个是自动的</a:t>
            </a:r>
            <a:r>
              <a:rPr lang="zh-CN" altLang="en-US" dirty="0"/>
              <a:t>，</a:t>
            </a:r>
            <a:r>
              <a:rPr lang="ja-JP" altLang="en-US" dirty="0"/>
              <a:t>如果是</a:t>
            </a:r>
            <a:r>
              <a:rPr lang="en-US" altLang="ja-JP" dirty="0"/>
              <a:t>manual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  <a:r>
              <a:rPr lang="zh-CN" altLang="en-US" dirty="0"/>
              <a:t>，</a:t>
            </a:r>
            <a:r>
              <a:rPr lang="ja-JP" altLang="en-US" dirty="0"/>
              <a:t>这个</a:t>
            </a:r>
            <a:r>
              <a:rPr lang="en-US" altLang="ja-JP" dirty="0"/>
              <a:t>meter</a:t>
            </a:r>
            <a:r>
              <a:rPr lang="ja-JP" altLang="en-US" dirty="0"/>
              <a:t>会根据我的</a:t>
            </a:r>
            <a:r>
              <a:rPr lang="en-US" altLang="ja-JP" dirty="0"/>
              <a:t>aperture</a:t>
            </a:r>
            <a:r>
              <a:rPr lang="zh-CN" altLang="en-US" dirty="0"/>
              <a:t>，</a:t>
            </a:r>
            <a:r>
              <a:rPr lang="en-US" altLang="zh-CN" dirty="0"/>
              <a:t>shutter</a:t>
            </a:r>
            <a:r>
              <a:rPr lang="zh-CN" altLang="en-US" dirty="0"/>
              <a:t> </a:t>
            </a:r>
            <a:r>
              <a:rPr lang="en-US" altLang="zh-CN" dirty="0"/>
              <a:t>speed</a:t>
            </a:r>
            <a:r>
              <a:rPr lang="ja-JP" altLang="en-US" dirty="0"/>
              <a:t>变化而变化</a:t>
            </a:r>
            <a:r>
              <a:rPr lang="zh-CN" altLang="en-US" dirty="0"/>
              <a:t>，</a:t>
            </a:r>
            <a:r>
              <a:rPr lang="ja-JP" altLang="en-US" dirty="0"/>
              <a:t>为设参数提供参考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另一个是按一个按钮出现的</a:t>
            </a:r>
            <a:r>
              <a:rPr lang="zh-CN" altLang="en-US" dirty="0"/>
              <a:t>，</a:t>
            </a:r>
            <a:r>
              <a:rPr lang="ja-JP" altLang="en-US" dirty="0"/>
              <a:t>这个是</a:t>
            </a:r>
            <a:r>
              <a:rPr lang="en-US" altLang="ja-JP" b="1" dirty="0">
                <a:solidFill>
                  <a:srgbClr val="FF0000"/>
                </a:solidFill>
              </a:rPr>
              <a:t>exposure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compensation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在不同的设置</a:t>
            </a:r>
            <a:r>
              <a:rPr lang="en-US" altLang="ja-JP" dirty="0"/>
              <a:t>(aperture priority, shutter priority, </a:t>
            </a:r>
            <a:r>
              <a:rPr lang="en-US" altLang="ja-JP" dirty="0" err="1"/>
              <a:t>etc</a:t>
            </a:r>
            <a:r>
              <a:rPr lang="en-US" altLang="ja-JP" dirty="0"/>
              <a:t>)</a:t>
            </a:r>
            <a:r>
              <a:rPr lang="ja-JP" altLang="en-US" dirty="0"/>
              <a:t>的情况下</a:t>
            </a:r>
            <a:r>
              <a:rPr lang="zh-CN" altLang="en-US" dirty="0"/>
              <a:t>，</a:t>
            </a:r>
            <a:r>
              <a:rPr lang="ja-JP" altLang="en-US" dirty="0"/>
              <a:t>这个</a:t>
            </a:r>
            <a:r>
              <a:rPr lang="en-US" altLang="ja-JP" dirty="0"/>
              <a:t>compensation</a:t>
            </a:r>
            <a:r>
              <a:rPr lang="ja-JP" altLang="en-US" dirty="0"/>
              <a:t>会通过自动变更不同的东西</a:t>
            </a:r>
            <a:r>
              <a:rPr lang="en-US" altLang="ja-JP" dirty="0"/>
              <a:t>(shutter</a:t>
            </a:r>
            <a:r>
              <a:rPr lang="zh-CN" altLang="en-US" dirty="0"/>
              <a:t> </a:t>
            </a:r>
            <a:r>
              <a:rPr lang="en-US" altLang="zh-CN" dirty="0"/>
              <a:t>speed, aperture size, etc.</a:t>
            </a:r>
            <a:r>
              <a:rPr lang="en-US" altLang="ja-JP" dirty="0"/>
              <a:t>)</a:t>
            </a:r>
            <a:r>
              <a:rPr lang="ja-JP" altLang="en-US" dirty="0"/>
              <a:t>从而变更</a:t>
            </a:r>
            <a:r>
              <a:rPr lang="en-US" altLang="ja-JP" dirty="0"/>
              <a:t>exposure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在</a:t>
            </a:r>
            <a:r>
              <a:rPr lang="en-US" altLang="ja-JP" dirty="0"/>
              <a:t>manual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  <a:r>
              <a:rPr lang="ja-JP" altLang="en-US" dirty="0"/>
              <a:t>的情况下</a:t>
            </a:r>
            <a:r>
              <a:rPr lang="zh-CN" altLang="en-US" dirty="0"/>
              <a:t>，</a:t>
            </a:r>
            <a:r>
              <a:rPr lang="ja-JP" altLang="en-US" dirty="0"/>
              <a:t>用这个</a:t>
            </a:r>
            <a:r>
              <a:rPr lang="en-US" altLang="ja-JP" dirty="0"/>
              <a:t>compensation</a:t>
            </a:r>
            <a:r>
              <a:rPr lang="ja-JP" altLang="en-US" dirty="0"/>
              <a:t>毫无意义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PASM</a:t>
            </a:r>
            <a:r>
              <a:rPr lang="en-US" altLang="ja-JP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Program (</a:t>
            </a:r>
            <a:r>
              <a:rPr lang="ja-JP" altLang="en-US" dirty="0"/>
              <a:t>全自动</a:t>
            </a:r>
            <a:r>
              <a:rPr lang="en-US" altLang="ja-JP" dirty="0"/>
              <a:t>), aperture priority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ja-JP" altLang="en-US" dirty="0"/>
              <a:t>当想要特定景深的时候</a:t>
            </a:r>
            <a:r>
              <a:rPr lang="zh-CN" altLang="en-US" dirty="0"/>
              <a:t>，</a:t>
            </a:r>
            <a:r>
              <a:rPr lang="ja-JP" altLang="en-US" dirty="0"/>
              <a:t>自己选</a:t>
            </a:r>
            <a:r>
              <a:rPr lang="en-US" altLang="ja-JP" dirty="0"/>
              <a:t>F</a:t>
            </a:r>
            <a:r>
              <a:rPr lang="ja-JP" altLang="en-US" dirty="0"/>
              <a:t>值</a:t>
            </a:r>
            <a:r>
              <a:rPr lang="en-US" altLang="zh-CN" dirty="0"/>
              <a:t>)</a:t>
            </a:r>
            <a:r>
              <a:rPr lang="en-US" altLang="ja-JP" dirty="0"/>
              <a:t>, shutter priority (</a:t>
            </a:r>
            <a:r>
              <a:rPr lang="ja-JP" altLang="en-US" dirty="0"/>
              <a:t>当拍摄</a:t>
            </a:r>
            <a:r>
              <a:rPr lang="en-US" altLang="ja-JP" dirty="0"/>
              <a:t>sports</a:t>
            </a:r>
            <a:r>
              <a:rPr lang="ja-JP" altLang="en-US" dirty="0"/>
              <a:t>的时候</a:t>
            </a:r>
            <a:r>
              <a:rPr lang="zh-CN" altLang="en-US" dirty="0"/>
              <a:t>，</a:t>
            </a:r>
            <a:r>
              <a:rPr lang="ja-JP" altLang="en-US" dirty="0"/>
              <a:t>自己选</a:t>
            </a:r>
            <a:r>
              <a:rPr lang="en-US" altLang="ja-JP" dirty="0"/>
              <a:t>shutter</a:t>
            </a:r>
            <a:r>
              <a:rPr lang="ja-JP" altLang="en-US" dirty="0"/>
              <a:t>速度</a:t>
            </a:r>
            <a:r>
              <a:rPr lang="en-US" altLang="ja-JP" dirty="0"/>
              <a:t>), manual (</a:t>
            </a:r>
            <a:r>
              <a:rPr lang="ja-JP" altLang="en-US" dirty="0"/>
              <a:t>全手动</a:t>
            </a:r>
            <a:r>
              <a:rPr lang="en-US" altLang="ja-JP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Histogram</a:t>
            </a:r>
            <a:r>
              <a:rPr lang="en-US" altLang="ja-JP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就是右边的图；有些图也会将</a:t>
            </a:r>
            <a:r>
              <a:rPr lang="en-US" altLang="zh-CN" dirty="0"/>
              <a:t>histogram</a:t>
            </a:r>
            <a:r>
              <a:rPr lang="zh-CN" altLang="en-US" dirty="0"/>
              <a:t>分成</a:t>
            </a:r>
            <a:r>
              <a:rPr lang="en-US" altLang="zh-CN" dirty="0"/>
              <a:t>3</a:t>
            </a:r>
            <a:r>
              <a:rPr lang="zh-CN" altLang="en-US" dirty="0"/>
              <a:t>原色的表示方法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Is a graph that shows the </a:t>
            </a:r>
            <a:r>
              <a:rPr lang="en-US" altLang="ja-JP" b="1" dirty="0"/>
              <a:t>exposure of every part of the 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photo</a:t>
            </a:r>
            <a:r>
              <a:rPr lang="zh-CN" altLang="en-US" dirty="0"/>
              <a:t> </a:t>
            </a:r>
            <a:r>
              <a:rPr lang="en-US" altLang="zh-CN" dirty="0"/>
              <a:t>shall have a histogram of </a:t>
            </a:r>
            <a:r>
              <a:rPr lang="zh-CN" altLang="en-US" dirty="0"/>
              <a:t>中间</a:t>
            </a:r>
            <a:r>
              <a:rPr lang="en-US" altLang="zh-CN" dirty="0"/>
              <a:t>(</a:t>
            </a:r>
            <a:r>
              <a:rPr lang="zh-CN" altLang="en-US" dirty="0"/>
              <a:t>红框部分</a:t>
            </a:r>
            <a:r>
              <a:rPr lang="en-US" altLang="zh-CN" dirty="0"/>
              <a:t>)</a:t>
            </a:r>
            <a:r>
              <a:rPr lang="zh-CN" altLang="en-US" dirty="0"/>
              <a:t>高两边低 </a:t>
            </a:r>
            <a:r>
              <a:rPr lang="en-US" altLang="zh-CN" dirty="0"/>
              <a:t>shape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Manual mode</a:t>
            </a:r>
            <a:r>
              <a:rPr lang="zh-CN" altLang="en-US" dirty="0"/>
              <a:t>的时候，</a:t>
            </a:r>
            <a:r>
              <a:rPr lang="en-US" altLang="zh-CN" dirty="0"/>
              <a:t>histogram</a:t>
            </a:r>
            <a:r>
              <a:rPr lang="zh-CN" altLang="en-US" dirty="0"/>
              <a:t>是个很好的参考</a:t>
            </a:r>
            <a:endParaRPr lang="en-US" altLang="ja-J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058A1A-AA9D-466A-A08B-324AFB6DE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344" y="4211960"/>
            <a:ext cx="4666084" cy="23847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E636BC-353A-4810-97C3-D3CE67687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7352" y="107504"/>
            <a:ext cx="4094782" cy="208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565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646040-2727-8241-ABD4-438475CD1A1C}"/>
              </a:ext>
            </a:extLst>
          </p:cNvPr>
          <p:cNvSpPr txBox="1"/>
          <p:nvPr/>
        </p:nvSpPr>
        <p:spPr>
          <a:xfrm>
            <a:off x="1" y="0"/>
            <a:ext cx="581175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Photo composition, </a:t>
            </a:r>
            <a:r>
              <a:rPr lang="ja-JP" altLang="en-US" sz="1400" dirty="0"/>
              <a:t>怎样构图</a:t>
            </a:r>
            <a:r>
              <a:rPr lang="zh-CN" altLang="en-US" sz="1400" dirty="0"/>
              <a:t>，</a:t>
            </a:r>
            <a:r>
              <a:rPr lang="ja-JP" altLang="en-US" sz="1400" dirty="0"/>
              <a:t>有些专用术语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Head room: space above subject’s head (portrait photos)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FF0000"/>
                </a:solidFill>
              </a:rPr>
              <a:t>Rule of thirds</a:t>
            </a:r>
            <a:r>
              <a:rPr lang="en-US" sz="1400" dirty="0"/>
              <a:t>: </a:t>
            </a:r>
            <a:r>
              <a:rPr lang="ja-JP" altLang="en-US" sz="1400" dirty="0"/>
              <a:t>见右图</a:t>
            </a:r>
            <a:r>
              <a:rPr lang="zh-CN" altLang="en-US" sz="1400" dirty="0"/>
              <a:t>，</a:t>
            </a:r>
            <a:r>
              <a:rPr lang="ja-JP" altLang="en-US" sz="1400" dirty="0"/>
              <a:t>尽量将</a:t>
            </a:r>
            <a:r>
              <a:rPr lang="en-US" altLang="ja-JP" sz="1400" dirty="0"/>
              <a:t>subject</a:t>
            </a:r>
            <a:r>
              <a:rPr lang="ja-JP" altLang="en-US" sz="1400" dirty="0"/>
              <a:t>放到黄线的焦点上</a:t>
            </a:r>
            <a:r>
              <a:rPr lang="zh-CN" altLang="en-US" sz="1400" dirty="0"/>
              <a:t>，</a:t>
            </a:r>
            <a:r>
              <a:rPr lang="ja-JP" altLang="en-US" sz="1400" dirty="0"/>
              <a:t>或者与线平行</a:t>
            </a:r>
            <a:r>
              <a:rPr lang="zh-CN" altLang="en-US" sz="1400" dirty="0"/>
              <a:t>；</a:t>
            </a:r>
            <a:r>
              <a:rPr lang="ja-JP" altLang="en-US" sz="1400" dirty="0"/>
              <a:t>能使照片看起来更专业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1400" dirty="0"/>
              <a:t>Golden</a:t>
            </a:r>
            <a:r>
              <a:rPr lang="zh-CN" altLang="en-US" sz="1400" dirty="0"/>
              <a:t> </a:t>
            </a:r>
            <a:r>
              <a:rPr lang="en-US" altLang="zh-CN" sz="1400" dirty="0"/>
              <a:t>Ratio</a:t>
            </a:r>
            <a:r>
              <a:rPr lang="zh-CN" altLang="en-US" sz="1400" dirty="0"/>
              <a:t> </a:t>
            </a:r>
            <a:r>
              <a:rPr lang="en-US" altLang="zh-CN" sz="1400" dirty="0"/>
              <a:t>(Fibonacci Spiral): </a:t>
            </a:r>
            <a:r>
              <a:rPr lang="ja-JP" altLang="en-US" sz="1400" dirty="0"/>
              <a:t>见左图</a:t>
            </a:r>
            <a:r>
              <a:rPr lang="zh-CN" altLang="en-US" sz="1400" dirty="0"/>
              <a:t>，</a:t>
            </a:r>
            <a:r>
              <a:rPr lang="ja-JP" altLang="en-US" sz="1400" dirty="0"/>
              <a:t>和</a:t>
            </a:r>
            <a:r>
              <a:rPr lang="en-US" altLang="ja-JP" sz="1400" dirty="0"/>
              <a:t>rule</a:t>
            </a:r>
            <a:r>
              <a:rPr lang="zh-CN" altLang="en-US" sz="1400" dirty="0"/>
              <a:t> </a:t>
            </a:r>
            <a:r>
              <a:rPr lang="en-US" altLang="zh-CN" sz="1400" dirty="0"/>
              <a:t>of</a:t>
            </a:r>
            <a:r>
              <a:rPr lang="zh-CN" altLang="en-US" sz="1400" dirty="0"/>
              <a:t> </a:t>
            </a:r>
            <a:r>
              <a:rPr lang="en-US" altLang="zh-CN" sz="1400" dirty="0"/>
              <a:t>thirds</a:t>
            </a:r>
            <a:r>
              <a:rPr lang="ja-JP" altLang="en-US" sz="1400" dirty="0"/>
              <a:t>有共同之处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Negative space: </a:t>
            </a:r>
            <a:r>
              <a:rPr lang="ja-JP" altLang="en-US" sz="1400" dirty="0"/>
              <a:t>照片中</a:t>
            </a:r>
            <a:r>
              <a:rPr lang="en-US" altLang="ja-JP" sz="1400" dirty="0"/>
              <a:t>positive</a:t>
            </a:r>
            <a:r>
              <a:rPr lang="zh-CN" altLang="en-US" sz="1400" dirty="0"/>
              <a:t> </a:t>
            </a:r>
            <a:r>
              <a:rPr lang="en-US" altLang="zh-CN" sz="1400" dirty="0"/>
              <a:t>space(</a:t>
            </a:r>
            <a:r>
              <a:rPr lang="ja-JP" altLang="en-US" sz="1400" dirty="0"/>
              <a:t>真正想拍的</a:t>
            </a:r>
            <a:r>
              <a:rPr lang="en-US" altLang="ja-JP" sz="1400" dirty="0"/>
              <a:t>subject</a:t>
            </a:r>
            <a:r>
              <a:rPr lang="en-US" altLang="zh-CN" sz="1400" dirty="0"/>
              <a:t>)</a:t>
            </a:r>
            <a:r>
              <a:rPr lang="ja-JP" altLang="en-US" sz="1400" dirty="0"/>
              <a:t>很少</a:t>
            </a:r>
            <a:r>
              <a:rPr lang="zh-CN" altLang="en-US" sz="1400" dirty="0"/>
              <a:t>，</a:t>
            </a:r>
            <a:r>
              <a:rPr lang="en-US" altLang="zh-CN" sz="1400" dirty="0"/>
              <a:t>negative</a:t>
            </a:r>
            <a:r>
              <a:rPr lang="zh-CN" altLang="en-US" sz="1400" dirty="0"/>
              <a:t> </a:t>
            </a:r>
            <a:r>
              <a:rPr lang="en-US" altLang="zh-CN" sz="1400" dirty="0"/>
              <a:t>space(</a:t>
            </a:r>
            <a:r>
              <a:rPr lang="ja-JP" altLang="en-US" sz="1400" dirty="0"/>
              <a:t>背景</a:t>
            </a:r>
            <a:r>
              <a:rPr lang="en-US" altLang="zh-CN" sz="1400" dirty="0"/>
              <a:t>)</a:t>
            </a:r>
            <a:r>
              <a:rPr lang="ja-JP" altLang="en-US" sz="1400" dirty="0"/>
              <a:t>很多</a:t>
            </a:r>
            <a:r>
              <a:rPr lang="zh-CN" altLang="en-US" sz="1400" dirty="0"/>
              <a:t>；</a:t>
            </a:r>
            <a:r>
              <a:rPr lang="ja-JP" altLang="en-US" sz="1400" dirty="0"/>
              <a:t>可以</a:t>
            </a:r>
            <a:r>
              <a:rPr lang="en-US" altLang="ja-JP" sz="1400" dirty="0"/>
              <a:t>make</a:t>
            </a:r>
            <a:r>
              <a:rPr lang="zh-CN" altLang="en-US" sz="1400" dirty="0"/>
              <a:t> </a:t>
            </a:r>
            <a:r>
              <a:rPr lang="en-US" altLang="zh-CN" sz="1400" dirty="0"/>
              <a:t>the</a:t>
            </a:r>
            <a:r>
              <a:rPr lang="zh-CN" altLang="en-US" sz="1400" dirty="0"/>
              <a:t> </a:t>
            </a:r>
            <a:r>
              <a:rPr lang="en-US" altLang="zh-CN" sz="1400" dirty="0"/>
              <a:t>subject</a:t>
            </a:r>
            <a:r>
              <a:rPr lang="zh-CN" altLang="en-US" sz="1400" dirty="0"/>
              <a:t> </a:t>
            </a:r>
            <a:r>
              <a:rPr lang="en-US" altLang="zh-CN" sz="1400" dirty="0"/>
              <a:t>stand</a:t>
            </a:r>
            <a:r>
              <a:rPr lang="zh-CN" altLang="en-US" sz="1400" dirty="0"/>
              <a:t> </a:t>
            </a:r>
            <a:r>
              <a:rPr lang="en-US" altLang="zh-CN" sz="1400" dirty="0"/>
              <a:t>out, </a:t>
            </a:r>
            <a:r>
              <a:rPr lang="en-US" altLang="ja-JP" sz="1400" dirty="0"/>
              <a:t>attract</a:t>
            </a:r>
            <a:r>
              <a:rPr lang="zh-CN" altLang="en-US" sz="1400" dirty="0"/>
              <a:t> </a:t>
            </a:r>
            <a:r>
              <a:rPr lang="en-US" altLang="zh-CN" sz="1400" dirty="0"/>
              <a:t>attention</a:t>
            </a:r>
            <a:r>
              <a:rPr lang="zh-CN" altLang="en-US" sz="1400" dirty="0"/>
              <a:t> </a:t>
            </a:r>
            <a:r>
              <a:rPr lang="en-US" altLang="zh-CN" sz="1400" dirty="0"/>
              <a:t>to</a:t>
            </a:r>
            <a:r>
              <a:rPr lang="zh-CN" altLang="en-US" sz="1400" dirty="0"/>
              <a:t> </a:t>
            </a:r>
            <a:r>
              <a:rPr lang="en-US" altLang="zh-CN" sz="1400" dirty="0"/>
              <a:t>the</a:t>
            </a:r>
            <a:r>
              <a:rPr lang="zh-CN" altLang="en-US" sz="1400" dirty="0"/>
              <a:t> </a:t>
            </a:r>
            <a:r>
              <a:rPr lang="en-US" altLang="zh-CN" sz="1400" dirty="0"/>
              <a:t>subject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Leading lines: </a:t>
            </a:r>
            <a:r>
              <a:rPr lang="ja-JP" altLang="en-US" sz="1400" dirty="0"/>
              <a:t>利用周围景物中存在的</a:t>
            </a:r>
            <a:r>
              <a:rPr lang="en-US" altLang="ja-JP" sz="1400" dirty="0"/>
              <a:t>lines</a:t>
            </a:r>
            <a:r>
              <a:rPr lang="zh-CN" altLang="en-US" sz="1400" dirty="0"/>
              <a:t>，</a:t>
            </a:r>
            <a:r>
              <a:rPr lang="ja-JP" altLang="en-US" sz="1400" dirty="0"/>
              <a:t>安排我的</a:t>
            </a:r>
            <a:r>
              <a:rPr lang="en-US" altLang="ja-JP" sz="1400" dirty="0"/>
              <a:t>subject</a:t>
            </a:r>
            <a:r>
              <a:rPr lang="ja-JP" altLang="en-US" sz="1400" dirty="0"/>
              <a:t>在这些</a:t>
            </a:r>
            <a:r>
              <a:rPr lang="en-US" altLang="ja-JP" sz="1400" dirty="0"/>
              <a:t>lines</a:t>
            </a:r>
            <a:r>
              <a:rPr lang="zh-CN" altLang="en-US" sz="1400" dirty="0"/>
              <a:t> </a:t>
            </a:r>
            <a:r>
              <a:rPr lang="en-US" altLang="zh-CN" sz="1400" dirty="0"/>
              <a:t>pointing</a:t>
            </a:r>
            <a:r>
              <a:rPr lang="zh-CN" altLang="en-US" sz="1400" dirty="0"/>
              <a:t> </a:t>
            </a:r>
            <a:r>
              <a:rPr lang="en-US" altLang="zh-CN" sz="1400" dirty="0"/>
              <a:t>to</a:t>
            </a:r>
            <a:r>
              <a:rPr lang="ja-JP" altLang="en-US" sz="1400" dirty="0"/>
              <a:t>的地方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FF0000"/>
                </a:solidFill>
              </a:rPr>
              <a:t>Focus zones</a:t>
            </a:r>
            <a:r>
              <a:rPr lang="en-US" sz="1400" dirty="0"/>
              <a:t>: </a:t>
            </a:r>
            <a:r>
              <a:rPr lang="zh-CN" altLang="en-US" sz="1400" dirty="0"/>
              <a:t>见左下图，</a:t>
            </a:r>
            <a:r>
              <a:rPr lang="en-US" altLang="zh-CN" sz="1400" dirty="0"/>
              <a:t>f</a:t>
            </a:r>
            <a:r>
              <a:rPr lang="zh-CN" altLang="en-US" sz="1400" dirty="0"/>
              <a:t>值越小</a:t>
            </a:r>
            <a:r>
              <a:rPr lang="en-US" altLang="zh-CN" sz="1400" dirty="0"/>
              <a:t>focus zone</a:t>
            </a:r>
            <a:r>
              <a:rPr lang="zh-CN" altLang="en-US" sz="1400" dirty="0"/>
              <a:t>越窄，景深效果越好；如果是</a:t>
            </a:r>
            <a:r>
              <a:rPr lang="en-US" altLang="zh-CN" sz="1400" dirty="0"/>
              <a:t>zoomable</a:t>
            </a:r>
            <a:r>
              <a:rPr lang="zh-CN" altLang="en-US" sz="1400" dirty="0"/>
              <a:t>的</a:t>
            </a:r>
            <a:r>
              <a:rPr lang="en-US" altLang="zh-CN" sz="1400" dirty="0"/>
              <a:t>lens</a:t>
            </a:r>
            <a:r>
              <a:rPr lang="zh-CN" altLang="en-US" sz="1400" dirty="0"/>
              <a:t> </a:t>
            </a:r>
            <a:r>
              <a:rPr lang="en-US" altLang="zh-CN" sz="1400" dirty="0"/>
              <a:t>(e.g., 28-300), </a:t>
            </a:r>
            <a:r>
              <a:rPr lang="zh-CN" altLang="en-US" sz="1400" dirty="0"/>
              <a:t>则在</a:t>
            </a:r>
            <a:r>
              <a:rPr lang="en-US" altLang="zh-CN" sz="1400" dirty="0"/>
              <a:t>300</a:t>
            </a:r>
            <a:r>
              <a:rPr lang="zh-CN" altLang="en-US" sz="1400" dirty="0"/>
              <a:t>的时候</a:t>
            </a:r>
            <a:r>
              <a:rPr lang="en-US" altLang="zh-CN" sz="1400" dirty="0"/>
              <a:t>focus zone</a:t>
            </a:r>
            <a:r>
              <a:rPr lang="zh-CN" altLang="en-US" sz="1400" dirty="0"/>
              <a:t>最窄，适合拍</a:t>
            </a:r>
            <a:r>
              <a:rPr lang="en-US" altLang="zh-CN" sz="1400" dirty="0"/>
              <a:t>portrait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sz="1400"/>
              <a:t>物理知识</a:t>
            </a:r>
            <a:r>
              <a:rPr lang="zh-CN" altLang="en-US" sz="1400" dirty="0"/>
              <a:t>，</a:t>
            </a:r>
            <a:r>
              <a:rPr lang="ja-JP" altLang="en-US" sz="1400"/>
              <a:t>可见光的光谱图件左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0CA374-4347-BD48-A8ED-B18BDD528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757" y="-396552"/>
            <a:ext cx="3657600" cy="9144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A9C4F2-D1A3-D14F-A990-284C244A1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57599" y="0"/>
            <a:ext cx="3645024" cy="24324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7A2B3C-6C0E-CF44-9BFC-B5D8E9BEF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085" y="-2342283"/>
            <a:ext cx="2924944" cy="1957763"/>
          </a:xfrm>
          <a:prstGeom prst="rect">
            <a:avLst/>
          </a:prstGeom>
        </p:spPr>
      </p:pic>
      <p:pic>
        <p:nvPicPr>
          <p:cNvPr id="1028" name="Picture 4" descr="https://udemy-images.s3.amazonaws.com/redactor/raw/2018-04-12_21-31-56-2f3b97eca3a1e2808d0c09c2449434f3.png">
            <a:extLst>
              <a:ext uri="{FF2B5EF4-FFF2-40B4-BE49-F238E27FC236}">
                <a16:creationId xmlns:a16="http://schemas.microsoft.com/office/drawing/2014/main" id="{7A2D4869-6F02-4E74-B243-B4F306A54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58000" y="2432446"/>
            <a:ext cx="6858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5C0828D-C464-B247-8734-26BABF2C4E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6902016" y="5867329"/>
            <a:ext cx="6858000" cy="2889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081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689</Words>
  <Application>Microsoft Macintosh PowerPoint</Application>
  <PresentationFormat>On-screen Show (4:3)</PresentationFormat>
  <Paragraphs>46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ＭＳ Ｐゴシック</vt:lpstr>
      <vt:lpstr>宋体</vt:lpstr>
      <vt:lpstr>Arial</vt:lpstr>
      <vt:lpstr>Calibri</vt:lpstr>
      <vt:lpstr>Office テーマ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Chen Feiyu (陳 飛宇)</dc:creator>
  <cp:lastModifiedBy>Feiyu CHEN</cp:lastModifiedBy>
  <cp:revision>48</cp:revision>
  <dcterms:created xsi:type="dcterms:W3CDTF">2018-08-27T01:58:20Z</dcterms:created>
  <dcterms:modified xsi:type="dcterms:W3CDTF">2018-11-03T01:41:39Z</dcterms:modified>
</cp:coreProperties>
</file>

<file path=docProps/thumbnail.jpeg>
</file>